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76" r:id="rId5"/>
    <p:sldId id="444" r:id="rId6"/>
    <p:sldId id="438" r:id="rId7"/>
    <p:sldId id="262" r:id="rId8"/>
    <p:sldId id="464" r:id="rId9"/>
    <p:sldId id="463" r:id="rId10"/>
    <p:sldId id="465" r:id="rId11"/>
    <p:sldId id="466" r:id="rId12"/>
    <p:sldId id="467" r:id="rId13"/>
    <p:sldId id="468" r:id="rId14"/>
    <p:sldId id="462" r:id="rId15"/>
    <p:sldId id="263" r:id="rId16"/>
    <p:sldId id="264" r:id="rId17"/>
    <p:sldId id="265" r:id="rId18"/>
    <p:sldId id="266" r:id="rId19"/>
    <p:sldId id="439" r:id="rId20"/>
    <p:sldId id="269" r:id="rId21"/>
    <p:sldId id="458" r:id="rId22"/>
    <p:sldId id="459" r:id="rId23"/>
    <p:sldId id="460" r:id="rId24"/>
    <p:sldId id="461" r:id="rId25"/>
    <p:sldId id="469" r:id="rId26"/>
    <p:sldId id="470" r:id="rId27"/>
    <p:sldId id="456" r:id="rId28"/>
    <p:sldId id="457" r:id="rId29"/>
    <p:sldId id="267" r:id="rId30"/>
    <p:sldId id="268" r:id="rId31"/>
    <p:sldId id="273" r:id="rId32"/>
    <p:sldId id="270" r:id="rId33"/>
    <p:sldId id="283" r:id="rId34"/>
    <p:sldId id="272" r:id="rId35"/>
    <p:sldId id="277" r:id="rId36"/>
    <p:sldId id="278" r:id="rId37"/>
    <p:sldId id="279" r:id="rId38"/>
    <p:sldId id="280" r:id="rId39"/>
    <p:sldId id="281" r:id="rId40"/>
    <p:sldId id="282" r:id="rId41"/>
    <p:sldId id="440" r:id="rId42"/>
    <p:sldId id="285" r:id="rId43"/>
    <p:sldId id="284" r:id="rId44"/>
    <p:sldId id="286" r:id="rId45"/>
    <p:sldId id="287" r:id="rId46"/>
    <p:sldId id="288" r:id="rId47"/>
    <p:sldId id="289" r:id="rId48"/>
    <p:sldId id="449" r:id="rId49"/>
    <p:sldId id="441" r:id="rId50"/>
    <p:sldId id="291" r:id="rId51"/>
    <p:sldId id="300" r:id="rId52"/>
    <p:sldId id="301" r:id="rId53"/>
    <p:sldId id="303" r:id="rId54"/>
    <p:sldId id="442" r:id="rId55"/>
    <p:sldId id="290" r:id="rId56"/>
    <p:sldId id="299" r:id="rId57"/>
    <p:sldId id="295" r:id="rId58"/>
    <p:sldId id="292" r:id="rId59"/>
    <p:sldId id="293" r:id="rId60"/>
    <p:sldId id="307" r:id="rId61"/>
    <p:sldId id="305" r:id="rId62"/>
    <p:sldId id="445" r:id="rId63"/>
    <p:sldId id="296" r:id="rId64"/>
    <p:sldId id="297" r:id="rId65"/>
    <p:sldId id="448" r:id="rId66"/>
    <p:sldId id="447" r:id="rId67"/>
    <p:sldId id="304" r:id="rId68"/>
    <p:sldId id="454" r:id="rId69"/>
    <p:sldId id="450" r:id="rId70"/>
    <p:sldId id="451" r:id="rId71"/>
    <p:sldId id="452" r:id="rId72"/>
    <p:sldId id="453" r:id="rId73"/>
    <p:sldId id="443" r:id="rId74"/>
    <p:sldId id="298" r:id="rId75"/>
    <p:sldId id="308" r:id="rId76"/>
    <p:sldId id="309" r:id="rId77"/>
    <p:sldId id="310" r:id="rId78"/>
    <p:sldId id="45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73" d="100"/>
          <a:sy n="73" d="100"/>
        </p:scale>
        <p:origin x="50" y="1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2940-C286-42C1-9010-1A658D15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8782-4683-4B9D-8881-A996710D8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4089-8433-45A4-95CA-B1B45415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F063-8808-4E6D-B458-8E13FC5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DFCD-9E64-42AA-BC33-A02ED69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B0A-C1BF-45C5-8108-46542AF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1A5A9-7FA5-43CB-9ED4-241FEBBF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60C29-8E1C-41B1-B4E8-FCEB7A9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8C8B-B2B2-432A-86CA-6376158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11AE-A55A-437F-860D-8326A0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18A12-841B-4AF8-8EC5-CB048068D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6B34-27D2-4043-9D83-17FDA4475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E835-CDFD-49BD-806F-3E1A8F4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70A1-95EE-415E-863A-EA224FE5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889-227C-49F0-8C46-A6BF65C8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457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0E2-9234-4188-8816-EACEC691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C78-7C62-4472-A49B-ABDD52A9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B61A-B612-41BA-8B68-6800728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830D-FE6F-447E-93E1-DE4EB1A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7A6B-EC4D-4149-A9F8-8958374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F82-A46A-40DC-8A7F-3628C8AF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6B2C-AC1F-4F94-8635-5B5AE8B7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CB3-DD43-404A-8EC3-A66681BA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ABB4A-28C2-479E-900D-4192EE9D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6A09-75F4-4526-859A-A2903571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4D064-C25A-4932-907B-686C3859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83E-9FC4-4428-AB2E-4F644809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19C6-EC01-41A6-94DD-327FCC90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DAFF-4CAE-4C24-95F5-30AA60C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E108-BF48-4DE6-80C1-BC1B6D9B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E3-F653-4AD8-A722-7118506E9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3AB9-18CF-412E-9678-7587B326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7A225-C4C6-44A7-83BB-A21DC54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BA5BA-E66A-4A42-8125-C7DC51F9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E26-53B1-4FE0-ABBA-11E686B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931B7-899E-4140-87AC-B2122CB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31E3-40EF-4F54-98E1-9E480C7F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19B9-169B-43A4-AE80-AB37BA3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76BF-0B9C-410F-8893-DD9E11D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06A4-B178-4424-9C5F-67F1473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5DA6-67A6-4B9E-A3E4-42AFA4A4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EF1E-7615-42AD-805D-A2FD247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21E6-C526-49E7-B02E-08EA923D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7B9-143B-41FB-B988-793F2AD6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230FB-14D9-4D8A-BBEC-A7782D52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61659-843A-4959-96BA-8849D497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24B95-331A-4505-8464-6C6C6CF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093-7F4C-4930-BC54-F1227070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7225-0793-40F8-89CB-5F1EC1AB3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DB63-CB17-4E21-9AE8-CCE1E980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5AD-8D6F-4481-BD90-493E3CB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1747A-ED49-481E-9A48-FC59ED9F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0CA3-0584-4F67-89A5-3F62C28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2130-6BA1-4D9E-B6B5-EE0FF123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8A96-4198-45A7-AA43-CCD2BADC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69E1-B400-40D2-A33F-F19C85220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5E44-FE1D-42BD-8BEC-66E1A7095121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7CD1-B0F8-4DF5-A0FF-8E28DF53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A3E6-D767-4BAD-AA88-8F2BD19E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s.inf.ed.ac.uk/rbf/HIPR2/log.htm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pages.inf.ed.ac.uk/rbf/HIPR2/log.htm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manticscholar.org/paper/A-Combined-Corner-and-Edge-Detector-Harris-Stephens/6818668fb895d95861a2eb9673ddc3a41e27b3b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.inrialpes.fr/people/triggs/pubs/Dalal-cvpr05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Hamming_distance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Sobel_operato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2021, 2022</a:t>
            </a:r>
            <a:r>
              <a:rPr lang="en-US" sz="1800"/>
              <a:t>, 2023, Stephen </a:t>
            </a:r>
            <a:r>
              <a:rPr lang="en-US" sz="1800" dirty="0"/>
              <a:t>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Magnitude of the gradient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Must threshold the gradient,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, to filter edges      </a:t>
                </a:r>
              </a:p>
              <a:p>
                <a:r>
                  <a:rPr lang="en-US" dirty="0"/>
                  <a:t>There are other similar operators that can produce better approximations of the gradient magnitude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98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Finding Edges with Gradients with the Canny Filter</a:t>
            </a:r>
          </a:p>
        </p:txBody>
      </p:sp>
    </p:spTree>
    <p:extLst>
      <p:ext uri="{BB962C8B-B14F-4D97-AF65-F5344CB8AC3E}">
        <p14:creationId xmlns:p14="http://schemas.microsoft.com/office/powerpoint/2010/main" val="3681586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Detects edges with a low error rate      </a:t>
            </a:r>
          </a:p>
          <a:p>
            <a:r>
              <a:rPr lang="en-US" dirty="0"/>
              <a:t>Accurately locates the edge   </a:t>
            </a:r>
          </a:p>
          <a:p>
            <a:r>
              <a:rPr lang="en-US" dirty="0"/>
              <a:t>Each edge in the image should only be marked once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6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We will not explore the details here    </a:t>
            </a:r>
          </a:p>
          <a:p>
            <a:r>
              <a:rPr lang="en-US" dirty="0"/>
              <a:t>Steps of the algorithm:   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Apply a Gaussian filter to smooth edges and remove noise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the intensity (magnitude) of the gradients are computed, e.g. with Sobel filter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gradients are filtered with a threshold to remove spurious responses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Apply a double threshold with upper and lower bound on the gradient to identify potential edge pixels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Filter pixels of appropriate magnitude (by threshold) with a hysteresis algorithm to find edges with adjoining pixels likely to be part of edges     </a:t>
            </a:r>
          </a:p>
        </p:txBody>
      </p:sp>
    </p:spTree>
    <p:extLst>
      <p:ext uri="{BB962C8B-B14F-4D97-AF65-F5344CB8AC3E}">
        <p14:creationId xmlns:p14="http://schemas.microsoft.com/office/powerpoint/2010/main" val="29009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With Laplacian </a:t>
            </a:r>
          </a:p>
        </p:txBody>
      </p:sp>
    </p:spTree>
    <p:extLst>
      <p:ext uri="{BB962C8B-B14F-4D97-AF65-F5344CB8AC3E}">
        <p14:creationId xmlns:p14="http://schemas.microsoft.com/office/powerpoint/2010/main" val="1879550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a Laplacian kernel to an edge gives a distinctive signal: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 is at the zero crossing of the convolution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2E5A-0981-4677-8369-2ABC757F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5" y="2928563"/>
            <a:ext cx="2981779" cy="253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DEAEA-121F-4CAA-9030-9F743675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25" y="2895829"/>
            <a:ext cx="3197975" cy="25999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3D6793-97C9-4935-B132-82D81474DC90}"/>
              </a:ext>
            </a:extLst>
          </p:cNvPr>
          <p:cNvSpPr/>
          <p:nvPr/>
        </p:nvSpPr>
        <p:spPr>
          <a:xfrm>
            <a:off x="4209213" y="3187835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 with Laplacian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F410-CBA0-481A-BE26-847F232824B9}"/>
              </a:ext>
            </a:extLst>
          </p:cNvPr>
          <p:cNvSpPr txBox="1"/>
          <p:nvPr/>
        </p:nvSpPr>
        <p:spPr>
          <a:xfrm>
            <a:off x="1768151" y="5575217"/>
            <a:ext cx="6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5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5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convolution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456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Laplacian of a Gaussian reduces noise   </a:t>
            </a:r>
          </a:p>
          <a:p>
            <a:r>
              <a:rPr lang="en-US" dirty="0"/>
              <a:t>The Laplacian operator is effective at finding edges, but susceptible to noise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6F1E-9C13-4891-AC65-47C9620A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957" y="2946288"/>
            <a:ext cx="3992018" cy="342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2B141-A4F0-451A-8BCF-003EE1A73A68}"/>
              </a:ext>
            </a:extLst>
          </p:cNvPr>
          <p:cNvSpPr txBox="1"/>
          <p:nvPr/>
        </p:nvSpPr>
        <p:spPr>
          <a:xfrm>
            <a:off x="6971026" y="6399742"/>
            <a:ext cx="515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3"/>
              </a:rPr>
              <a:t>Wolfart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/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 noise by using Laplacian of a Gaussian filter kernel or </a:t>
                </a:r>
                <a:r>
                  <a:rPr lang="en-US" sz="2800" b="1" dirty="0"/>
                  <a:t>Laplacian of Gaussian 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𝒐𝑮</m:t>
                    </m:r>
                  </m:oMath>
                </a14:m>
                <a:r>
                  <a:rPr lang="en-US" sz="2800" b="1" dirty="0"/>
                  <a:t>)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Notice, 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𝑜𝐺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symmetric and therefore </a:t>
                </a:r>
                <a:r>
                  <a:rPr lang="en-US" sz="2800" b="1" dirty="0"/>
                  <a:t>rotationally invariant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blipFill>
                <a:blip r:embed="rId4"/>
                <a:stretch>
                  <a:fillRect l="-1650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6936446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Difference of Gaussian filtered images </a:t>
                </a:r>
              </a:p>
              <a:p>
                <a:r>
                  <a:rPr lang="en-US" dirty="0"/>
                  <a:t>How close is the difference of Gaussian filtered image to the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 formulation?</a:t>
                </a:r>
              </a:p>
              <a:p>
                <a:r>
                  <a:rPr lang="en-US" dirty="0"/>
                  <a:t>The approximation is generally quite close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  <a:blipFill>
                <a:blip r:embed="rId2"/>
                <a:stretch>
                  <a:fillRect l="-1860" t="-1743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40556-E43D-4271-BEC9-A8B9ADB5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34" y="275004"/>
            <a:ext cx="3191499" cy="567029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C20DE83-DA35-4609-94A4-8D42C05D3D1E}"/>
              </a:ext>
            </a:extLst>
          </p:cNvPr>
          <p:cNvSpPr/>
          <p:nvPr/>
        </p:nvSpPr>
        <p:spPr>
          <a:xfrm>
            <a:off x="3308809" y="3602814"/>
            <a:ext cx="2536513" cy="304967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Gray-scale then difference of Gaussians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FBAA2-C139-45BE-BE8D-90643686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" y="3666930"/>
            <a:ext cx="2759718" cy="268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F2106-E883-4177-B101-B9BFC61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7" y="3746241"/>
            <a:ext cx="2684283" cy="2566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2F48C-6021-4018-B9A5-4461C69238BF}"/>
              </a:ext>
            </a:extLst>
          </p:cNvPr>
          <p:cNvSpPr txBox="1"/>
          <p:nvPr/>
        </p:nvSpPr>
        <p:spPr>
          <a:xfrm>
            <a:off x="7079913" y="6398330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22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Edges and the 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278276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Nearly all computer vision algorithms require features </a:t>
            </a:r>
          </a:p>
          <a:p>
            <a:r>
              <a:rPr lang="en-US" dirty="0"/>
              <a:t>Feature extraction is a foundation many CV algorithms</a:t>
            </a:r>
          </a:p>
          <a:p>
            <a:r>
              <a:rPr lang="en-US" dirty="0"/>
              <a:t>Classical CV relies on extraction of hand-engineered features  </a:t>
            </a:r>
          </a:p>
          <a:p>
            <a:pPr lvl="1"/>
            <a:r>
              <a:rPr lang="en-US" dirty="0"/>
              <a:t>Long history starting in 1970s</a:t>
            </a:r>
          </a:p>
          <a:p>
            <a:pPr lvl="1"/>
            <a:r>
              <a:rPr lang="en-US" dirty="0"/>
              <a:t>Often computationally efficient for high-volume and real-time</a:t>
            </a:r>
          </a:p>
          <a:p>
            <a:pPr lvl="1"/>
            <a:r>
              <a:rPr lang="en-US" dirty="0"/>
              <a:t>Still used in CV</a:t>
            </a:r>
          </a:p>
          <a:p>
            <a:r>
              <a:rPr lang="en-US" dirty="0"/>
              <a:t>Deep neural networks learn a feature set</a:t>
            </a:r>
          </a:p>
          <a:p>
            <a:pPr lvl="1"/>
            <a:r>
              <a:rPr lang="en-US" dirty="0"/>
              <a:t>Have superseded classical methods in many cases      </a:t>
            </a:r>
          </a:p>
          <a:p>
            <a:pPr lvl="1"/>
            <a:r>
              <a:rPr lang="en-US" dirty="0"/>
              <a:t>But often computationally intensive  </a:t>
            </a:r>
          </a:p>
          <a:p>
            <a:pPr lvl="1"/>
            <a:r>
              <a:rPr lang="en-US" dirty="0"/>
              <a:t>More on this later</a:t>
            </a:r>
          </a:p>
          <a:p>
            <a:r>
              <a:rPr lang="en-US" dirty="0"/>
              <a:t>In many cases, preprocessing with classical methods can improve DL algorithm performance!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Why Enhance Edges?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Edge detection algorithms only operate locally</a:t>
            </a:r>
          </a:p>
          <a:p>
            <a:r>
              <a:rPr lang="en-US" dirty="0"/>
              <a:t>Only pieces of edges may be detected     </a:t>
            </a:r>
          </a:p>
          <a:p>
            <a:pPr lvl="1"/>
            <a:r>
              <a:rPr lang="en-US" dirty="0"/>
              <a:t>Parts of an edge may be occulated by other objects in the image     </a:t>
            </a:r>
          </a:p>
          <a:p>
            <a:pPr lvl="1"/>
            <a:r>
              <a:rPr lang="en-US" dirty="0"/>
              <a:t>Gradients along edges may vary considerably     </a:t>
            </a:r>
          </a:p>
          <a:p>
            <a:r>
              <a:rPr lang="en-US" dirty="0"/>
              <a:t>We can use a </a:t>
            </a:r>
            <a:r>
              <a:rPr lang="en-US" b="1" dirty="0"/>
              <a:t>Hough transform </a:t>
            </a:r>
            <a:r>
              <a:rPr lang="en-US" dirty="0"/>
              <a:t>to enhance edges in an image</a:t>
            </a:r>
          </a:p>
          <a:p>
            <a:r>
              <a:rPr lang="en-US" dirty="0"/>
              <a:t>Many versions of Hough transform have been developed:    </a:t>
            </a:r>
          </a:p>
          <a:p>
            <a:pPr lvl="1"/>
            <a:r>
              <a:rPr lang="en-US" dirty="0"/>
              <a:t>Straight line: our focus here    </a:t>
            </a:r>
          </a:p>
          <a:p>
            <a:pPr lvl="1"/>
            <a:r>
              <a:rPr lang="en-US" dirty="0"/>
              <a:t>Circles and ellipses </a:t>
            </a:r>
          </a:p>
          <a:p>
            <a:pPr lvl="1"/>
            <a:r>
              <a:rPr lang="en-US" dirty="0"/>
              <a:t>Arbitrary curves and shapes   </a:t>
            </a:r>
          </a:p>
          <a:p>
            <a:pPr lvl="1"/>
            <a:r>
              <a:rPr lang="en-US" dirty="0"/>
              <a:t>3D surfaces    </a:t>
            </a:r>
          </a:p>
        </p:txBody>
      </p:sp>
    </p:spTree>
    <p:extLst>
      <p:ext uri="{BB962C8B-B14F-4D97-AF65-F5344CB8AC3E}">
        <p14:creationId xmlns:p14="http://schemas.microsoft.com/office/powerpoint/2010/main" val="63571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Straight lines are common in human environments 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Why not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m can becomes extreme as line becomes steeper   </a:t>
                </a:r>
              </a:p>
              <a:p>
                <a:r>
                  <a:rPr lang="en-US" dirty="0"/>
                  <a:t>For a vertical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58225" y="3040380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1130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Use the </a:t>
                </a:r>
                <a:r>
                  <a:rPr lang="en-US" b="1" dirty="0"/>
                  <a:t>Hesse normal form    </a:t>
                </a:r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Hesse normal form </a:t>
                </a:r>
                <a:r>
                  <a:rPr lang="en-US" b="1" dirty="0"/>
                  <a:t>parametrizes in terms of a perpendicular </a:t>
                </a:r>
                <a:r>
                  <a:rPr lang="en-US" dirty="0"/>
                  <a:t>between the line and the origin</a:t>
                </a:r>
              </a:p>
              <a:p>
                <a:r>
                  <a:rPr lang="en-US" dirty="0"/>
                  <a:t>Perpendicular has </a:t>
                </a:r>
                <a:r>
                  <a:rPr lang="en-US" b="1" dirty="0"/>
                  <a:t>angle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respect to the x axis and </a:t>
                </a:r>
                <a:r>
                  <a:rPr lang="en-US" b="1" dirty="0"/>
                  <a:t>length </a:t>
                </a:r>
                <a:r>
                  <a:rPr lang="en-US" b="1" i="1" dirty="0"/>
                  <a:t>r</a:t>
                </a:r>
                <a:endParaRPr lang="en-US" dirty="0"/>
              </a:p>
              <a:p>
                <a:r>
                  <a:rPr lang="en-US" dirty="0"/>
                  <a:t>Hesse normal form works for lines in any orientation!   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4257675"/>
            <a:ext cx="2035057" cy="175408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39B2766-4908-908F-137E-AB3AF96C40BC}"/>
              </a:ext>
            </a:extLst>
          </p:cNvPr>
          <p:cNvSpPr/>
          <p:nvPr/>
        </p:nvSpPr>
        <p:spPr>
          <a:xfrm rot="19147240">
            <a:off x="9491870" y="4307988"/>
            <a:ext cx="188595" cy="177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/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blipFill>
                <a:blip r:embed="rId3"/>
                <a:stretch>
                  <a:fillRect l="-3922" r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B050281-FB14-953B-2A25-FAA71559BF79}"/>
              </a:ext>
            </a:extLst>
          </p:cNvPr>
          <p:cNvSpPr txBox="1"/>
          <p:nvPr/>
        </p:nvSpPr>
        <p:spPr>
          <a:xfrm>
            <a:off x="8461740" y="4552578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9842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Hough transform uses a parameter search for edges        </a:t>
                </a:r>
              </a:p>
              <a:p>
                <a:r>
                  <a:rPr lang="en-US" dirty="0"/>
                  <a:t>Search grid is constrained, typically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𝑑𝑖𝑠𝑡𝑎𝑛𝑐𝑒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𝑝𝑖𝑥𝑒𝑙𝑠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an edge at each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there are an infinite number of possible lines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589699" y="2178009"/>
            <a:ext cx="1334382" cy="171206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3002560"/>
            <a:ext cx="1650570" cy="300920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BC37A4-9BDC-49B7-7843-874BE279936D}"/>
              </a:ext>
            </a:extLst>
          </p:cNvPr>
          <p:cNvCxnSpPr>
            <a:cxnSpLocks/>
          </p:cNvCxnSpPr>
          <p:nvPr/>
        </p:nvCxnSpPr>
        <p:spPr>
          <a:xfrm>
            <a:off x="8322590" y="2439207"/>
            <a:ext cx="1833966" cy="1173894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1BB4FE-106B-1C46-D40A-2276A26AAC29}"/>
              </a:ext>
            </a:extLst>
          </p:cNvPr>
          <p:cNvCxnSpPr>
            <a:cxnSpLocks/>
          </p:cNvCxnSpPr>
          <p:nvPr/>
        </p:nvCxnSpPr>
        <p:spPr>
          <a:xfrm>
            <a:off x="8968353" y="2118561"/>
            <a:ext cx="575256" cy="187791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A5D669-8F42-97CB-00AA-E1255388301B}"/>
              </a:ext>
            </a:extLst>
          </p:cNvPr>
          <p:cNvCxnSpPr>
            <a:cxnSpLocks/>
          </p:cNvCxnSpPr>
          <p:nvPr/>
        </p:nvCxnSpPr>
        <p:spPr>
          <a:xfrm>
            <a:off x="8970171" y="4035545"/>
            <a:ext cx="1334382" cy="171206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E39DAE-CA41-09A6-7CAD-7080E27D648B}"/>
              </a:ext>
            </a:extLst>
          </p:cNvPr>
          <p:cNvCxnSpPr>
            <a:cxnSpLocks/>
          </p:cNvCxnSpPr>
          <p:nvPr/>
        </p:nvCxnSpPr>
        <p:spPr>
          <a:xfrm>
            <a:off x="8703062" y="4296743"/>
            <a:ext cx="1833966" cy="1173894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D68513-BA20-C50E-157A-22C76D0315CD}"/>
              </a:ext>
            </a:extLst>
          </p:cNvPr>
          <p:cNvCxnSpPr>
            <a:cxnSpLocks/>
          </p:cNvCxnSpPr>
          <p:nvPr/>
        </p:nvCxnSpPr>
        <p:spPr>
          <a:xfrm>
            <a:off x="9348825" y="3976097"/>
            <a:ext cx="575256" cy="187791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E2991B-807C-01B6-8082-E380A8D1E347}"/>
              </a:ext>
            </a:extLst>
          </p:cNvPr>
          <p:cNvCxnSpPr>
            <a:cxnSpLocks/>
          </p:cNvCxnSpPr>
          <p:nvPr/>
        </p:nvCxnSpPr>
        <p:spPr>
          <a:xfrm flipV="1">
            <a:off x="7586039" y="4886325"/>
            <a:ext cx="2053755" cy="112543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6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A line is intersected at many points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</a:t>
                </a:r>
              </a:p>
              <a:p>
                <a:r>
                  <a:rPr lang="en-US" dirty="0"/>
                  <a:t>These intersections sweep out sinusoidal curves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   </a:t>
                </a:r>
              </a:p>
              <a:p>
                <a:r>
                  <a:rPr lang="en-US" dirty="0"/>
                  <a:t>These intersections are accumulated in an array representing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</a:t>
                </a:r>
              </a:p>
              <a:p>
                <a:r>
                  <a:rPr lang="en-US" dirty="0"/>
                  <a:t>Peaks in the accumulator space represent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parameters of detected lines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5302577"/>
            <a:ext cx="2870036" cy="709183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92F04E-3787-7590-4A0A-8C9D3AC75175}"/>
              </a:ext>
            </a:extLst>
          </p:cNvPr>
          <p:cNvCxnSpPr>
            <a:cxnSpLocks/>
          </p:cNvCxnSpPr>
          <p:nvPr/>
        </p:nvCxnSpPr>
        <p:spPr>
          <a:xfrm flipV="1">
            <a:off x="7589003" y="4786394"/>
            <a:ext cx="2428068" cy="1225366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ED285E-D3A7-D743-8983-0086AEA5A26B}"/>
              </a:ext>
            </a:extLst>
          </p:cNvPr>
          <p:cNvCxnSpPr>
            <a:cxnSpLocks/>
          </p:cNvCxnSpPr>
          <p:nvPr/>
        </p:nvCxnSpPr>
        <p:spPr>
          <a:xfrm flipV="1">
            <a:off x="7589003" y="4081220"/>
            <a:ext cx="1885628" cy="193054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E67ACB-859F-D00B-341D-7124F2731CEF}"/>
              </a:ext>
            </a:extLst>
          </p:cNvPr>
          <p:cNvCxnSpPr>
            <a:cxnSpLocks/>
          </p:cNvCxnSpPr>
          <p:nvPr/>
        </p:nvCxnSpPr>
        <p:spPr>
          <a:xfrm flipV="1">
            <a:off x="7589003" y="3429000"/>
            <a:ext cx="1324040" cy="258276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397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AEF0A-64F7-0B0A-7959-14E68ACFBAA1}"/>
              </a:ext>
            </a:extLst>
          </p:cNvPr>
          <p:cNvSpPr txBox="1">
            <a:spLocks/>
          </p:cNvSpPr>
          <p:nvPr/>
        </p:nvSpPr>
        <p:spPr>
          <a:xfrm>
            <a:off x="789301" y="2071607"/>
            <a:ext cx="5492679" cy="464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Start with a synthetic image    </a:t>
            </a:r>
          </a:p>
          <a:p>
            <a:r>
              <a:rPr lang="en-US" dirty="0"/>
              <a:t>Contains 3 lines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F8BAE8-1CC0-E2C6-FB47-726E59CB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03373"/>
            <a:ext cx="5530262" cy="542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8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80065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AEF0A-64F7-0B0A-7959-14E68ACFBAA1}"/>
              </a:ext>
            </a:extLst>
          </p:cNvPr>
          <p:cNvSpPr txBox="1">
            <a:spLocks/>
          </p:cNvSpPr>
          <p:nvPr/>
        </p:nvSpPr>
        <p:spPr>
          <a:xfrm>
            <a:off x="789301" y="1627287"/>
            <a:ext cx="10967270" cy="947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Hough transform accumulator has three peaks, corresponding to 3 detected 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1CB9E-B4DA-E8A1-538B-1A7652213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93" y="2495389"/>
            <a:ext cx="8218154" cy="42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05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Detection </a:t>
            </a:r>
          </a:p>
        </p:txBody>
      </p:sp>
    </p:spTree>
    <p:extLst>
      <p:ext uri="{BB962C8B-B14F-4D97-AF65-F5344CB8AC3E}">
        <p14:creationId xmlns:p14="http://schemas.microsoft.com/office/powerpoint/2010/main" val="1250342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key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-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accuracy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3489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Corners detection </a:t>
            </a:r>
            <a:r>
              <a:rPr lang="en-US" dirty="0"/>
              <a:t>is more complex than edge detection    </a:t>
            </a:r>
          </a:p>
          <a:p>
            <a:r>
              <a:rPr lang="en-US" dirty="0"/>
              <a:t>Edges, and curves, have a well defined perpendicular  </a:t>
            </a:r>
          </a:p>
          <a:p>
            <a:pPr lvl="1"/>
            <a:r>
              <a:rPr lang="en-US" dirty="0"/>
              <a:t>Locally only one degree of freedom, orientation</a:t>
            </a:r>
          </a:p>
          <a:p>
            <a:r>
              <a:rPr lang="en-US" dirty="0"/>
              <a:t>Corners have two degrees of freedom   </a:t>
            </a:r>
          </a:p>
          <a:p>
            <a:pPr lvl="1"/>
            <a:r>
              <a:rPr lang="en-US" dirty="0"/>
              <a:t>Orientation </a:t>
            </a:r>
          </a:p>
          <a:p>
            <a:pPr lvl="1"/>
            <a:r>
              <a:rPr lang="en-US" dirty="0"/>
              <a:t>Angle between the edges forming the </a:t>
            </a:r>
          </a:p>
          <a:p>
            <a:r>
              <a:rPr lang="en-US" dirty="0"/>
              <a:t>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99CC1-D183-4844-BFAB-252061085139}"/>
              </a:ext>
            </a:extLst>
          </p:cNvPr>
          <p:cNvCxnSpPr>
            <a:cxnSpLocks/>
          </p:cNvCxnSpPr>
          <p:nvPr/>
        </p:nvCxnSpPr>
        <p:spPr>
          <a:xfrm flipV="1">
            <a:off x="978978" y="4919179"/>
            <a:ext cx="2038942" cy="1252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AD1BA6-CD59-45CF-9707-34B249BD67B6}"/>
              </a:ext>
            </a:extLst>
          </p:cNvPr>
          <p:cNvCxnSpPr>
            <a:cxnSpLocks/>
          </p:cNvCxnSpPr>
          <p:nvPr/>
        </p:nvCxnSpPr>
        <p:spPr>
          <a:xfrm flipV="1">
            <a:off x="978978" y="6171623"/>
            <a:ext cx="2287435" cy="1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4983278" y="47529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4975677" y="4713640"/>
            <a:ext cx="1899437" cy="392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87107-F77A-45F5-8DDD-D792B9EA17D3}"/>
              </a:ext>
            </a:extLst>
          </p:cNvPr>
          <p:cNvCxnSpPr>
            <a:cxnSpLocks/>
          </p:cNvCxnSpPr>
          <p:nvPr/>
        </p:nvCxnSpPr>
        <p:spPr>
          <a:xfrm flipH="1">
            <a:off x="8202704" y="5593978"/>
            <a:ext cx="1520064" cy="6307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635B5-2242-47A0-A1D4-9E6F8054B50C}"/>
              </a:ext>
            </a:extLst>
          </p:cNvPr>
          <p:cNvCxnSpPr>
            <a:cxnSpLocks/>
          </p:cNvCxnSpPr>
          <p:nvPr/>
        </p:nvCxnSpPr>
        <p:spPr>
          <a:xfrm flipV="1">
            <a:off x="9722767" y="4342178"/>
            <a:ext cx="753713" cy="1251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/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/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/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Efficient image and video search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4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58442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Corners are a special case of the more general concept of  </a:t>
            </a:r>
            <a:r>
              <a:rPr lang="en-US" b="1" dirty="0"/>
              <a:t>interest points</a:t>
            </a:r>
            <a:r>
              <a:rPr lang="en-US" dirty="0"/>
              <a:t> </a:t>
            </a:r>
          </a:p>
          <a:p>
            <a:r>
              <a:rPr lang="en-US" dirty="0"/>
              <a:t>Interest points occur where ever lines intersect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Crossing intersection</a:t>
            </a:r>
          </a:p>
          <a:p>
            <a:pPr lvl="1"/>
            <a:r>
              <a:rPr lang="en-US" dirty="0"/>
              <a:t>Oblique crossing intersection</a:t>
            </a:r>
          </a:p>
          <a:p>
            <a:pPr lvl="1"/>
            <a:r>
              <a:rPr lang="en-US" dirty="0"/>
              <a:t>T intersection</a:t>
            </a:r>
          </a:p>
          <a:p>
            <a:pPr lvl="1"/>
            <a:r>
              <a:rPr lang="en-US" dirty="0"/>
              <a:t>Complex intersection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9742859" y="4035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8019337" y="97291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514891-10E9-48E5-A891-82BB7A329D11}"/>
              </a:ext>
            </a:extLst>
          </p:cNvPr>
          <p:cNvCxnSpPr>
            <a:cxnSpLocks/>
          </p:cNvCxnSpPr>
          <p:nvPr/>
        </p:nvCxnSpPr>
        <p:spPr>
          <a:xfrm flipH="1">
            <a:off x="8987525" y="2244392"/>
            <a:ext cx="1369156" cy="1325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4873E-DF96-4DE0-8183-4694EC05C007}"/>
              </a:ext>
            </a:extLst>
          </p:cNvPr>
          <p:cNvCxnSpPr>
            <a:cxnSpLocks/>
          </p:cNvCxnSpPr>
          <p:nvPr/>
        </p:nvCxnSpPr>
        <p:spPr>
          <a:xfrm flipV="1">
            <a:off x="8019337" y="2738916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D23DC-A087-4FDC-95AA-0D3EB4E68225}"/>
              </a:ext>
            </a:extLst>
          </p:cNvPr>
          <p:cNvCxnSpPr>
            <a:cxnSpLocks/>
          </p:cNvCxnSpPr>
          <p:nvPr/>
        </p:nvCxnSpPr>
        <p:spPr>
          <a:xfrm>
            <a:off x="9791349" y="4161903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1332F-E9E6-4BAF-B9C8-2668159A3522}"/>
              </a:ext>
            </a:extLst>
          </p:cNvPr>
          <p:cNvCxnSpPr>
            <a:cxnSpLocks/>
          </p:cNvCxnSpPr>
          <p:nvPr/>
        </p:nvCxnSpPr>
        <p:spPr>
          <a:xfrm flipV="1">
            <a:off x="8067827" y="416190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A5833A-3576-45F7-8C48-EF3457E82360}"/>
              </a:ext>
            </a:extLst>
          </p:cNvPr>
          <p:cNvCxnSpPr>
            <a:cxnSpLocks/>
          </p:cNvCxnSpPr>
          <p:nvPr/>
        </p:nvCxnSpPr>
        <p:spPr>
          <a:xfrm>
            <a:off x="9889147" y="5827378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00708-BC11-4322-81E1-D994E5FA1152}"/>
              </a:ext>
            </a:extLst>
          </p:cNvPr>
          <p:cNvCxnSpPr>
            <a:cxnSpLocks/>
          </p:cNvCxnSpPr>
          <p:nvPr/>
        </p:nvCxnSpPr>
        <p:spPr>
          <a:xfrm flipV="1">
            <a:off x="8165625" y="5827378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BA61ED-801B-42C3-B0CA-5D56D8223566}"/>
              </a:ext>
            </a:extLst>
          </p:cNvPr>
          <p:cNvCxnSpPr>
            <a:cxnSpLocks/>
          </p:cNvCxnSpPr>
          <p:nvPr/>
        </p:nvCxnSpPr>
        <p:spPr>
          <a:xfrm flipV="1">
            <a:off x="9889147" y="5296258"/>
            <a:ext cx="1020085" cy="531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8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124339"/>
            <a:ext cx="5234427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have more complex gradients than edges   </a:t>
            </a:r>
          </a:p>
          <a:p>
            <a:r>
              <a:rPr lang="en-US" dirty="0"/>
              <a:t>Use convolutional kernel to estimate gradients</a:t>
            </a:r>
          </a:p>
          <a:p>
            <a:r>
              <a:rPr lang="en-US" dirty="0"/>
              <a:t>Areas of similar intensity </a:t>
            </a:r>
          </a:p>
          <a:p>
            <a:r>
              <a:rPr lang="en-US" dirty="0"/>
              <a:t>Edges have simple gradients perpendicular to the edges</a:t>
            </a:r>
          </a:p>
          <a:p>
            <a:r>
              <a:rPr lang="en-US" dirty="0"/>
              <a:t>Other interest points have rapidly changing gradients in several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3256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 detection</a:t>
            </a:r>
          </a:p>
          <a:p>
            <a:r>
              <a:rPr lang="en-US" dirty="0"/>
              <a:t>Can’t we just use gradients?</a:t>
            </a:r>
          </a:p>
          <a:p>
            <a:r>
              <a:rPr lang="en-US" dirty="0"/>
              <a:t>No, this will not work for many cases </a:t>
            </a:r>
          </a:p>
          <a:p>
            <a:r>
              <a:rPr lang="en-US" dirty="0"/>
              <a:t>Consider the example of a diagonal edge</a:t>
            </a:r>
          </a:p>
          <a:p>
            <a:r>
              <a:rPr lang="en-US" dirty="0"/>
              <a:t>Diagonal edge has strong perpendicular gradient </a:t>
            </a:r>
          </a:p>
          <a:p>
            <a:r>
              <a:rPr lang="en-US" dirty="0"/>
              <a:t>But components in both x and y like a corner – ambiguous</a:t>
            </a:r>
          </a:p>
          <a:p>
            <a:r>
              <a:rPr lang="en-US" dirty="0"/>
              <a:t>Gradient same along line segment – </a:t>
            </a:r>
            <a:r>
              <a:rPr lang="en-US" b="1" dirty="0"/>
              <a:t>poor localization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2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Recall that we locate edges with gradient-based algorithms</a:t>
                </a:r>
              </a:p>
              <a:p>
                <a:r>
                  <a:rPr lang="en-US" dirty="0"/>
                  <a:t>Interest points can be identified by localized intensity changes  </a:t>
                </a:r>
              </a:p>
              <a:p>
                <a:r>
                  <a:rPr lang="en-US" dirty="0"/>
                  <a:t>Consider the second order Taylor series expansion of local intensity about a point in 2-dimensional space about an origin,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streamlined notation,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𝛾𝛿</m:t>
                        </m:r>
                      </m:sub>
                    </m:sSub>
                  </m:oMath>
                </a14:m>
                <a:r>
                  <a:rPr lang="en-US" dirty="0"/>
                  <a:t> , the symmetric matrix of second derivatives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To understand these algorithms we need to dig into some details of gradients</a:t>
                </a:r>
              </a:p>
              <a:p>
                <a:r>
                  <a:rPr lang="en-US" dirty="0"/>
                  <a:t>Given a window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we can write the </a:t>
                </a:r>
                <a:r>
                  <a:rPr lang="en-US" b="1" dirty="0"/>
                  <a:t>energy function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a shift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Weighted sum of squared differences in intensity is the</a:t>
                </a:r>
                <a:r>
                  <a:rPr lang="en-US" b="0" dirty="0"/>
                  <a:t> energy function 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 r="-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0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E9D60A1F-5DC2-473D-AA06-E44B3720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6" y="3134388"/>
            <a:ext cx="5175488" cy="27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/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Zero gradient at origin 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blipFill>
                <a:blip r:embed="rId4"/>
                <a:stretch>
                  <a:fillRect l="-247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63B25-0EA3-4267-9734-CF403CFE413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14060" y="5412580"/>
            <a:ext cx="2450829" cy="64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/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Quadratic form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blipFill>
                <a:blip r:embed="rId5"/>
                <a:stretch>
                  <a:fillRect l="-235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FF7E44-AE0D-4F41-B7C6-BD7CF4C5DE5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87154" y="3800625"/>
            <a:ext cx="1516666" cy="502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A7E32A-8FB8-42D3-8255-F1C6F78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018" y="6216127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71692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Simplify the quadratic form: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energy is 0 at the origin: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The gradient is 0 at the origin: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quadratic energy function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to interpret the local properties of the </a:t>
                </a:r>
                <a:r>
                  <a:rPr lang="en-US" b="1" dirty="0"/>
                  <a:t>Hessian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462737" y="3735371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8717" y="645672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  <a:blipFill>
                <a:blip r:embed="rId2"/>
                <a:stretch>
                  <a:fillRect l="-2128" t="-1663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How has the image transformed between the images?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  <a:r>
              <a:rPr lang="en-US" dirty="0"/>
              <a:t>or</a:t>
            </a:r>
            <a:r>
              <a:rPr lang="en-US" b="1" dirty="0"/>
              <a:t> key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Matching points 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a machine learning problem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36560"/>
              </p:ext>
            </p:extLst>
          </p:nvPr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do we create an interest point detector from the Hessian?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Can we just use a threshold on the are the </a:t>
                </a:r>
                <a:r>
                  <a:rPr lang="en-US" dirty="0"/>
                  <a:t>eigenvalues,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In many cases, no! Too much noise   </a:t>
                </a:r>
              </a:p>
              <a:p>
                <a:r>
                  <a:rPr lang="en-US" dirty="0"/>
                  <a:t>Consequently, a great many interest point detectors have been developed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hlinkClick r:id="rId2"/>
                  </a:rPr>
                  <a:t>Harris detector (1985) </a:t>
                </a:r>
                <a:r>
                  <a:rPr lang="en-US" dirty="0"/>
                  <a:t>is one of the oldest; is robust and still used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  <a:blipFill>
                <a:blip r:embed="rId3"/>
                <a:stretch>
                  <a:fillRect l="-1125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4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Harris Algorithm</a:t>
            </a:r>
          </a:p>
        </p:txBody>
      </p:sp>
    </p:spTree>
    <p:extLst>
      <p:ext uri="{BB962C8B-B14F-4D97-AF65-F5344CB8AC3E}">
        <p14:creationId xmlns:p14="http://schemas.microsoft.com/office/powerpoint/2010/main" val="435990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r>
                  <a:rPr lang="en-US" dirty="0"/>
                  <a:t>For efficiency, the Harris interest point detector avoids directly computing the eigenvalues </a:t>
                </a:r>
              </a:p>
              <a:p>
                <a:r>
                  <a:rPr lang="en-US" dirty="0"/>
                  <a:t>Two properties of symmetric matrices: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is then applied to the following quantity to find interest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Typical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≤0.06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b="1"/>
                  <a:t>non-maximal suppression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  <a:blipFill>
                <a:blip r:embed="rId2"/>
                <a:stretch>
                  <a:fillRect l="-1125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Adjust, filter and convert image to gray-scale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the threshold function of each patch – non-maximal suppression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33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13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Adjust, filter and convert image to gray-scale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ws_step0">
            <a:extLst>
              <a:ext uri="{FF2B5EF4-FFF2-40B4-BE49-F238E27FC236}">
                <a16:creationId xmlns:a16="http://schemas.microsoft.com/office/drawing/2014/main" id="{33688915-5D02-4A83-A6E6-8184C12F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40" y="2020857"/>
            <a:ext cx="7140804" cy="46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700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ws_step1_corner_response">
            <a:extLst>
              <a:ext uri="{FF2B5EF4-FFF2-40B4-BE49-F238E27FC236}">
                <a16:creationId xmlns:a16="http://schemas.microsoft.com/office/drawing/2014/main" id="{7CA37326-EBEC-41E9-AFDF-CABCEF4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58" y="2422301"/>
            <a:ext cx="6584623" cy="4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256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Apply the threshold function of each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ws_step2_thresh">
            <a:extLst>
              <a:ext uri="{FF2B5EF4-FFF2-40B4-BE49-F238E27FC236}">
                <a16:creationId xmlns:a16="http://schemas.microsoft.com/office/drawing/2014/main" id="{CD2A4AC1-4499-41E1-9DA9-0B493AC0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52" y="1999695"/>
            <a:ext cx="7301059" cy="471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606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ws_step3_thresh&amp;max">
            <a:extLst>
              <a:ext uri="{FF2B5EF4-FFF2-40B4-BE49-F238E27FC236}">
                <a16:creationId xmlns:a16="http://schemas.microsoft.com/office/drawing/2014/main" id="{990A4CB5-D06F-4D87-AEED-D745CAE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87" y="2455689"/>
            <a:ext cx="6542202" cy="42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976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the Harris algorithm shift and rotationally invariant </a:t>
            </a:r>
          </a:p>
          <a:p>
            <a:r>
              <a:rPr lang="en-US" b="1" dirty="0"/>
              <a:t>Shift invariant: </a:t>
            </a:r>
            <a:r>
              <a:rPr lang="en-US" dirty="0"/>
              <a:t>The convolutional Laplacian gradient kernel is applied in across the image  </a:t>
            </a:r>
          </a:p>
          <a:p>
            <a:pPr lvl="1"/>
            <a:r>
              <a:rPr lang="en-US" dirty="0"/>
              <a:t>Response of convolution only depend on gradient, not location</a:t>
            </a:r>
          </a:p>
          <a:p>
            <a:r>
              <a:rPr lang="en-US" b="1" dirty="0"/>
              <a:t>Rotationally invariant: </a:t>
            </a:r>
            <a:r>
              <a:rPr lang="en-US" dirty="0"/>
              <a:t>The eigenvalues are rotationally invariant</a:t>
            </a:r>
          </a:p>
          <a:p>
            <a:pPr lvl="1"/>
            <a:r>
              <a:rPr lang="en-US" dirty="0"/>
              <a:t>Eigenvectors project the gradient values to the principle axes</a:t>
            </a:r>
          </a:p>
          <a:p>
            <a:pPr lvl="1"/>
            <a:r>
              <a:rPr lang="en-US" dirty="0"/>
              <a:t>Eigenvalues remain unchanged  </a:t>
            </a:r>
          </a:p>
          <a:p>
            <a:r>
              <a:rPr lang="en-US" b="1" dirty="0"/>
              <a:t>Not scale invariant: </a:t>
            </a:r>
            <a:r>
              <a:rPr lang="en-US" dirty="0"/>
              <a:t>The response of the Laplacian operator changes with local gradient and scale of the operator,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0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225" y="1685430"/>
            <a:ext cx="10239375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Gradients and Features – the HOG Algorithm</a:t>
            </a:r>
          </a:p>
        </p:txBody>
      </p:sp>
    </p:spTree>
    <p:extLst>
      <p:ext uri="{BB962C8B-B14F-4D97-AF65-F5344CB8AC3E}">
        <p14:creationId xmlns:p14="http://schemas.microsoft.com/office/powerpoint/2010/main" val="3415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Decomposition of gradients as general interest point detectors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to construct descriptors - HOG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Interest point detection across scales</a:t>
            </a:r>
          </a:p>
        </p:txBody>
      </p:sp>
    </p:spTree>
    <p:extLst>
      <p:ext uri="{BB962C8B-B14F-4D97-AF65-F5344CB8AC3E}">
        <p14:creationId xmlns:p14="http://schemas.microsoft.com/office/powerpoint/2010/main" val="166236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Gradients are powerful features </a:t>
            </a:r>
          </a:p>
          <a:p>
            <a:r>
              <a:rPr lang="en-US" dirty="0"/>
              <a:t>Patterns of direction of maximum gradient can help identify objects in the image</a:t>
            </a:r>
          </a:p>
          <a:p>
            <a:r>
              <a:rPr lang="en-US" dirty="0"/>
              <a:t>But, gradients are extremely noisy</a:t>
            </a:r>
          </a:p>
          <a:p>
            <a:r>
              <a:rPr lang="en-US" dirty="0"/>
              <a:t>Idea, average histogram of gradients over patches on the image   </a:t>
            </a:r>
          </a:p>
          <a:p>
            <a:r>
              <a:rPr lang="en-US" dirty="0"/>
              <a:t>Basis of the Histogram of Oriented Gradients (HOG) algorithm, </a:t>
            </a:r>
            <a:r>
              <a:rPr lang="en-US" dirty="0" err="1">
                <a:hlinkClick r:id="rId2"/>
              </a:rPr>
              <a:t>Dalal</a:t>
            </a:r>
            <a:r>
              <a:rPr lang="en-US" dirty="0">
                <a:hlinkClick r:id="rId2"/>
              </a:rPr>
              <a:t> and </a:t>
            </a:r>
            <a:r>
              <a:rPr lang="en-US" dirty="0" err="1">
                <a:hlinkClick r:id="rId2"/>
              </a:rPr>
              <a:t>Triggs</a:t>
            </a:r>
            <a:r>
              <a:rPr lang="en-US" dirty="0">
                <a:hlinkClick r:id="rId2"/>
              </a:rPr>
              <a:t> (2005)</a:t>
            </a:r>
            <a:endParaRPr lang="en-US" dirty="0"/>
          </a:p>
          <a:p>
            <a:r>
              <a:rPr lang="en-US" dirty="0"/>
              <a:t>HOGs generate powerful features </a:t>
            </a:r>
          </a:p>
          <a:p>
            <a:pPr lvl="1"/>
            <a:r>
              <a:rPr lang="en-US" dirty="0"/>
              <a:t>Particularly good for objects with long linear features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Typically apply HOG to each color channel or convert to gray-scale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variations and details for HOG algorithms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Prepare the image</a:t>
                </a:r>
              </a:p>
              <a:p>
                <a:pPr lvl="1"/>
                <a:r>
                  <a:rPr lang="en-US" dirty="0"/>
                  <a:t>Resize </a:t>
                </a:r>
              </a:p>
              <a:p>
                <a:pPr lvl="1"/>
                <a:r>
                  <a:rPr lang="en-US" dirty="0"/>
                  <a:t>Local equalization and color gamma adjustments</a:t>
                </a:r>
              </a:p>
              <a:p>
                <a:pPr lvl="1"/>
                <a:r>
                  <a:rPr lang="en-US" dirty="0"/>
                  <a:t>Proper preparation required for consistent gradient estimation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gradients around each pixel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image into cells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), weight gradients and compute histograms with 8 orientations</a:t>
                </a:r>
              </a:p>
              <a:p>
                <a:pPr lvl="1"/>
                <a:r>
                  <a:rPr lang="en-US" dirty="0"/>
                  <a:t>Log-polar coordinate weighting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Block normalize histograms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blocks)  </a:t>
                </a:r>
              </a:p>
              <a:p>
                <a:pPr lvl="1"/>
                <a:r>
                  <a:rPr lang="en-US" dirty="0"/>
                  <a:t>Usually L1 or L2 norm</a:t>
                </a:r>
              </a:p>
              <a:p>
                <a:pPr marL="0" indent="0">
                  <a:buNone/>
                </a:pPr>
                <a:r>
                  <a:rPr lang="en-US" dirty="0"/>
                  <a:t>Result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×8=32</m:t>
                    </m:r>
                  </m:oMath>
                </a14:m>
                <a:r>
                  <a:rPr lang="en-US" dirty="0"/>
                  <a:t> features per-block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steps of HOG algorithms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668E-F6CF-41AB-B0FA-3299591B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136161"/>
            <a:ext cx="2038527" cy="207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7334A-B176-4249-99E4-366A2D98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71" y="2163854"/>
            <a:ext cx="2156869" cy="213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35364-F66D-4107-A3D9-A90B5281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78" y="2466939"/>
            <a:ext cx="3923613" cy="141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77C21-CF47-4485-9426-2EFA4E18122E}"/>
              </a:ext>
            </a:extLst>
          </p:cNvPr>
          <p:cNvSpPr txBox="1"/>
          <p:nvPr/>
        </p:nvSpPr>
        <p:spPr>
          <a:xfrm>
            <a:off x="736861" y="4628562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 of image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7C42E-A52F-4E04-887D-08EB8929A07B}"/>
              </a:ext>
            </a:extLst>
          </p:cNvPr>
          <p:cNvSpPr txBox="1"/>
          <p:nvPr/>
        </p:nvSpPr>
        <p:spPr>
          <a:xfrm>
            <a:off x="4228330" y="4653114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Histogram in log-polar coordinates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30A98-54F3-4651-BDB1-B0B60CCA7715}"/>
              </a:ext>
            </a:extLst>
          </p:cNvPr>
          <p:cNvSpPr txBox="1"/>
          <p:nvPr/>
        </p:nvSpPr>
        <p:spPr>
          <a:xfrm>
            <a:off x="7898578" y="4625421"/>
            <a:ext cx="3107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feature vector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D18D0-7BBD-4B74-82BE-B46A36A92DFC}"/>
              </a:ext>
            </a:extLst>
          </p:cNvPr>
          <p:cNvSpPr/>
          <p:nvPr/>
        </p:nvSpPr>
        <p:spPr>
          <a:xfrm>
            <a:off x="3122301" y="3181295"/>
            <a:ext cx="1069941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069569-BCBB-491A-9F89-4D8B58CCF8FF}"/>
              </a:ext>
            </a:extLst>
          </p:cNvPr>
          <p:cNvSpPr/>
          <p:nvPr/>
        </p:nvSpPr>
        <p:spPr>
          <a:xfrm>
            <a:off x="6654163" y="3129621"/>
            <a:ext cx="1030663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HOG – features to identify a bicycle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1D65F-D003-41A7-A231-CDDD7C3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1" y="2280537"/>
            <a:ext cx="9478652" cy="35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Descriptors</a:t>
            </a:r>
          </a:p>
        </p:txBody>
      </p:sp>
    </p:spTree>
    <p:extLst>
      <p:ext uri="{BB962C8B-B14F-4D97-AF65-F5344CB8AC3E}">
        <p14:creationId xmlns:p14="http://schemas.microsoft.com/office/powerpoint/2010/main" val="4267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53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Matching interest points can be difficult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data\InterestPointEval\Graffiti\img1.png">
            <a:extLst>
              <a:ext uri="{FF2B5EF4-FFF2-40B4-BE49-F238E27FC236}">
                <a16:creationId xmlns:a16="http://schemas.microsoft.com/office/drawing/2014/main" id="{B1050B9E-8FA5-4D22-B19B-80C5369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1" y="1758884"/>
            <a:ext cx="3840776" cy="30726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>
            <a:extLst>
              <a:ext uri="{FF2B5EF4-FFF2-40B4-BE49-F238E27FC236}">
                <a16:creationId xmlns:a16="http://schemas.microsoft.com/office/drawing/2014/main" id="{226682B4-CCF8-4F6D-AAD8-6D8553D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429877" y="24218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ata\InterestPointEval\Graffiti\img2.png">
            <a:extLst>
              <a:ext uri="{FF2B5EF4-FFF2-40B4-BE49-F238E27FC236}">
                <a16:creationId xmlns:a16="http://schemas.microsoft.com/office/drawing/2014/main" id="{7FC10A52-E249-4026-9342-030C635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5" y="1760210"/>
            <a:ext cx="3839065" cy="30712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91F50-F216-4CB7-A6EC-B45FFBDEB7D4}"/>
              </a:ext>
            </a:extLst>
          </p:cNvPr>
          <p:cNvSpPr/>
          <p:nvPr/>
        </p:nvSpPr>
        <p:spPr bwMode="auto">
          <a:xfrm>
            <a:off x="2429877" y="24218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09FBF-7249-4B16-833A-6AB5BE7718B2}"/>
              </a:ext>
            </a:extLst>
          </p:cNvPr>
          <p:cNvSpPr/>
          <p:nvPr/>
        </p:nvSpPr>
        <p:spPr bwMode="auto">
          <a:xfrm rot="20454335">
            <a:off x="6448716" y="2752558"/>
            <a:ext cx="429088" cy="410639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3590-D03F-4748-8EFF-9CBF574E67E4}"/>
              </a:ext>
            </a:extLst>
          </p:cNvPr>
          <p:cNvSpPr/>
          <p:nvPr/>
        </p:nvSpPr>
        <p:spPr bwMode="auto">
          <a:xfrm>
            <a:off x="13425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AAC7-EAB3-4FFD-84D6-64ECE3B79E03}"/>
              </a:ext>
            </a:extLst>
          </p:cNvPr>
          <p:cNvSpPr/>
          <p:nvPr/>
        </p:nvSpPr>
        <p:spPr bwMode="auto">
          <a:xfrm>
            <a:off x="4009534" y="19874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3046-4E63-4891-A131-F00986CBDD01}"/>
              </a:ext>
            </a:extLst>
          </p:cNvPr>
          <p:cNvSpPr/>
          <p:nvPr/>
        </p:nvSpPr>
        <p:spPr bwMode="auto">
          <a:xfrm>
            <a:off x="3171334" y="2520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DBCEA-A85B-43C2-AF11-C08EFABB20F9}"/>
              </a:ext>
            </a:extLst>
          </p:cNvPr>
          <p:cNvSpPr/>
          <p:nvPr/>
        </p:nvSpPr>
        <p:spPr bwMode="auto">
          <a:xfrm>
            <a:off x="2637934" y="34352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01F79-4527-4C81-B1E7-7DE703E0DD3C}"/>
              </a:ext>
            </a:extLst>
          </p:cNvPr>
          <p:cNvSpPr/>
          <p:nvPr/>
        </p:nvSpPr>
        <p:spPr bwMode="auto">
          <a:xfrm>
            <a:off x="3933334" y="3206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775EA-D5CA-4D06-B227-738C0E2C2751}"/>
              </a:ext>
            </a:extLst>
          </p:cNvPr>
          <p:cNvSpPr/>
          <p:nvPr/>
        </p:nvSpPr>
        <p:spPr bwMode="auto">
          <a:xfrm>
            <a:off x="1418734" y="18350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 descr="C:\data\InterestPointEval\Graffiti\img1.png">
            <a:extLst>
              <a:ext uri="{FF2B5EF4-FFF2-40B4-BE49-F238E27FC236}">
                <a16:creationId xmlns:a16="http://schemas.microsoft.com/office/drawing/2014/main" id="{9DC8000E-C2D9-416B-9534-743C486FD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582277" y="25742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DB3B51-BFDB-457D-BB1B-1DCCE05B8E02}"/>
              </a:ext>
            </a:extLst>
          </p:cNvPr>
          <p:cNvSpPr/>
          <p:nvPr/>
        </p:nvSpPr>
        <p:spPr bwMode="auto">
          <a:xfrm>
            <a:off x="2582277" y="25742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86938-03DD-4451-8DBF-17DB564890CD}"/>
              </a:ext>
            </a:extLst>
          </p:cNvPr>
          <p:cNvSpPr/>
          <p:nvPr/>
        </p:nvSpPr>
        <p:spPr bwMode="auto">
          <a:xfrm>
            <a:off x="14949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0057F-210C-4FB0-9C8C-D326D8356C33}"/>
              </a:ext>
            </a:extLst>
          </p:cNvPr>
          <p:cNvSpPr/>
          <p:nvPr/>
        </p:nvSpPr>
        <p:spPr bwMode="auto">
          <a:xfrm>
            <a:off x="41619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4AE3-3D41-4BC2-B63F-BA0DB1FB0F57}"/>
              </a:ext>
            </a:extLst>
          </p:cNvPr>
          <p:cNvSpPr/>
          <p:nvPr/>
        </p:nvSpPr>
        <p:spPr bwMode="auto">
          <a:xfrm>
            <a:off x="33237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7FCCF-5EDB-4164-998E-E6DD9CF7E5D8}"/>
              </a:ext>
            </a:extLst>
          </p:cNvPr>
          <p:cNvSpPr/>
          <p:nvPr/>
        </p:nvSpPr>
        <p:spPr bwMode="auto">
          <a:xfrm>
            <a:off x="27903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54359-9B40-402F-975F-148F7B294907}"/>
              </a:ext>
            </a:extLst>
          </p:cNvPr>
          <p:cNvSpPr/>
          <p:nvPr/>
        </p:nvSpPr>
        <p:spPr bwMode="auto">
          <a:xfrm>
            <a:off x="40857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873262-4A35-4232-B6BC-775DBC0CEBE5}"/>
              </a:ext>
            </a:extLst>
          </p:cNvPr>
          <p:cNvSpPr/>
          <p:nvPr/>
        </p:nvSpPr>
        <p:spPr bwMode="auto">
          <a:xfrm>
            <a:off x="15711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CE897-C4A7-4526-BE54-C722CB5DB373}"/>
              </a:ext>
            </a:extLst>
          </p:cNvPr>
          <p:cNvSpPr/>
          <p:nvPr/>
        </p:nvSpPr>
        <p:spPr bwMode="auto">
          <a:xfrm>
            <a:off x="55335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B83C-90E4-4561-A001-322D26BAA7B6}"/>
              </a:ext>
            </a:extLst>
          </p:cNvPr>
          <p:cNvSpPr/>
          <p:nvPr/>
        </p:nvSpPr>
        <p:spPr bwMode="auto">
          <a:xfrm>
            <a:off x="82005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9DA9A-89FD-4224-9445-DBC5F993198F}"/>
              </a:ext>
            </a:extLst>
          </p:cNvPr>
          <p:cNvSpPr/>
          <p:nvPr/>
        </p:nvSpPr>
        <p:spPr bwMode="auto">
          <a:xfrm>
            <a:off x="73623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4D78F-2A7B-4E42-ACE2-7FF037D3D29B}"/>
              </a:ext>
            </a:extLst>
          </p:cNvPr>
          <p:cNvSpPr/>
          <p:nvPr/>
        </p:nvSpPr>
        <p:spPr bwMode="auto">
          <a:xfrm>
            <a:off x="68289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B7014-F7DE-48B6-998E-F58323DFBA26}"/>
              </a:ext>
            </a:extLst>
          </p:cNvPr>
          <p:cNvSpPr/>
          <p:nvPr/>
        </p:nvSpPr>
        <p:spPr bwMode="auto">
          <a:xfrm>
            <a:off x="81243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EE26F-9C08-4D37-B349-9270FBC290D1}"/>
              </a:ext>
            </a:extLst>
          </p:cNvPr>
          <p:cNvSpPr/>
          <p:nvPr/>
        </p:nvSpPr>
        <p:spPr bwMode="auto">
          <a:xfrm>
            <a:off x="56097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30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b="1" dirty="0"/>
              <a:t>Local gradient statistics </a:t>
            </a:r>
            <a:r>
              <a:rPr lang="en-US" dirty="0"/>
              <a:t>✔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Harris detector is not scale independent – not suitable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3" y="2547317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112523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But, Harris detector identifies this feature as a series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Harris detector identifies this feature as a corner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670658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How well can intensity or color ratios identify features</a:t>
            </a:r>
          </a:p>
          <a:p>
            <a:r>
              <a:rPr lang="en-US" dirty="0"/>
              <a:t>Create intensity histograms for region (patch) around feature    </a:t>
            </a:r>
          </a:p>
          <a:p>
            <a:r>
              <a:rPr lang="en-US" dirty="0"/>
              <a:t>Small shifts and rotations can change intensity and histogram</a:t>
            </a:r>
          </a:p>
          <a:p>
            <a:r>
              <a:rPr lang="en-US" dirty="0"/>
              <a:t> Need a more </a:t>
            </a:r>
            <a:r>
              <a:rPr lang="en-US" b="1" dirty="0"/>
              <a:t>invariant</a:t>
            </a:r>
            <a:r>
              <a:rPr lang="en-US" dirty="0"/>
              <a:t> solution!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66286A-EEBF-4128-A2E8-9CF4B4B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9858081" y="157899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A95EF-0965-4B66-B976-67B92067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10162881" y="226479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A5AAEF-AF6B-496D-A726-4DACCA84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10239081" y="371259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6E6A7E-E8D8-4312-B4DE-5265029A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7953081" y="157899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4C264B-E5EE-4EFD-92DE-7ECADFAB5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71259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7080C-93A3-44F3-A158-E869E6D55E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9396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941A4-8544-47A7-91A3-AF8BCE46A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41682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135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62037"/>
            <a:ext cx="10613398" cy="565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uniquely identify interest points between complex images</a:t>
            </a:r>
          </a:p>
          <a:p>
            <a:r>
              <a:rPr lang="en-US" dirty="0"/>
              <a:t>Need a more invariant solution!</a:t>
            </a:r>
          </a:p>
          <a:p>
            <a:r>
              <a:rPr lang="en-US" b="1" dirty="0"/>
              <a:t>Scale invariant </a:t>
            </a:r>
          </a:p>
          <a:p>
            <a:r>
              <a:rPr lang="en-US" b="1" dirty="0"/>
              <a:t>Shift invariant</a:t>
            </a:r>
          </a:p>
          <a:p>
            <a:r>
              <a:rPr lang="en-US" b="1" dirty="0"/>
              <a:t>Rotationally invariant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and Gradients 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properties of good descriptors</a:t>
            </a:r>
          </a:p>
          <a:p>
            <a:r>
              <a:rPr lang="en-US" b="1" dirty="0"/>
              <a:t>Locality: </a:t>
            </a:r>
            <a:r>
              <a:rPr lang="en-US" dirty="0"/>
              <a:t>features describe parts and are robust to occlusion and clutter (no prior segmentation)</a:t>
            </a:r>
          </a:p>
          <a:p>
            <a:r>
              <a:rPr lang="en-US" b="1" dirty="0"/>
              <a:t>Distinctiveness: </a:t>
            </a:r>
            <a:r>
              <a:rPr lang="en-US" dirty="0"/>
              <a:t>features are identifiable from a large database of objects.</a:t>
            </a:r>
          </a:p>
          <a:p>
            <a:r>
              <a:rPr lang="en-US" b="1" dirty="0"/>
              <a:t>Quantity:</a:t>
            </a:r>
            <a:r>
              <a:rPr lang="en-US" dirty="0"/>
              <a:t> many features can be generated for even small objects</a:t>
            </a:r>
          </a:p>
          <a:p>
            <a:r>
              <a:rPr lang="en-US" b="1" dirty="0"/>
              <a:t>Efficiency: </a:t>
            </a:r>
            <a:r>
              <a:rPr lang="en-US" dirty="0"/>
              <a:t>close to real-time performance</a:t>
            </a:r>
          </a:p>
          <a:p>
            <a:r>
              <a:rPr lang="en-US" b="1" dirty="0"/>
              <a:t>Extensibility:</a:t>
            </a:r>
            <a:r>
              <a:rPr lang="en-US" dirty="0"/>
              <a:t> can easily be extended to wide range of differing feature types, each adding robustness to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Many shift and rotationally invariant algorithms have been developed: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BRIEF</a:t>
            </a:r>
          </a:p>
          <a:p>
            <a:pPr lvl="1"/>
            <a:r>
              <a:rPr lang="en-US" dirty="0"/>
              <a:t>CENTURE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Use hierarchy of scales with interest point descriptors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SHIFT Algorithm</a:t>
            </a:r>
          </a:p>
        </p:txBody>
      </p:sp>
    </p:spTree>
    <p:extLst>
      <p:ext uri="{BB962C8B-B14F-4D97-AF65-F5344CB8AC3E}">
        <p14:creationId xmlns:p14="http://schemas.microsoft.com/office/powerpoint/2010/main" val="3537517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Scale Invariant Feature Transformation (SIFT)</a:t>
                </a:r>
              </a:p>
              <a:p>
                <a:r>
                  <a:rPr lang="en-US" dirty="0"/>
                  <a:t>SIFT developed by </a:t>
                </a:r>
                <a:r>
                  <a:rPr lang="en-US" dirty="0">
                    <a:hlinkClick r:id="rId2"/>
                  </a:rPr>
                  <a:t>David Lowe (1999)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Is Divide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array of pixels around an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cells  </a:t>
                </a:r>
              </a:p>
              <a:p>
                <a:pPr lvl="1"/>
                <a:r>
                  <a:rPr lang="en-US" dirty="0"/>
                  <a:t>Compute the gradients at each pixel    </a:t>
                </a:r>
              </a:p>
              <a:p>
                <a:pPr lvl="1"/>
                <a:r>
                  <a:rPr lang="en-US" dirty="0"/>
                  <a:t>Create a 8-direction histogram of gradient direction for each cell,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dirty="0"/>
                  <a:t> features   </a:t>
                </a:r>
              </a:p>
              <a:p>
                <a:pPr lvl="1"/>
                <a:r>
                  <a:rPr lang="en-US" dirty="0"/>
                  <a:t>Normalize the descriptor so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3"/>
                <a:stretch>
                  <a:fillRect l="-114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099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760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Scale Invariant Feature Transformation (SIFT)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" y="1933583"/>
            <a:ext cx="2856322" cy="270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A1487-97F4-4386-8A94-4BF3C9EF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93" y="2021821"/>
            <a:ext cx="2431279" cy="252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DA6B-72C1-43B2-859C-590955529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76" y="2664181"/>
            <a:ext cx="5188594" cy="997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310B66-9526-4B3F-B0D0-6C01B6D18FEE}"/>
              </a:ext>
            </a:extLst>
          </p:cNvPr>
          <p:cNvSpPr/>
          <p:nvPr/>
        </p:nvSpPr>
        <p:spPr>
          <a:xfrm>
            <a:off x="3360656" y="3162693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8B6FC0-FC05-4A11-B223-34E5E9EAE4FE}"/>
              </a:ext>
            </a:extLst>
          </p:cNvPr>
          <p:cNvSpPr/>
          <p:nvPr/>
        </p:nvSpPr>
        <p:spPr>
          <a:xfrm>
            <a:off x="6461242" y="3126321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/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Gradients computed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sz="2400" dirty="0"/>
                  <a:t> pixel array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blipFill>
                <a:blip r:embed="rId6"/>
                <a:stretch>
                  <a:fillRect l="-38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/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8-direction histograms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2400" dirty="0"/>
                  <a:t> cell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blipFill>
                <a:blip r:embed="rId7"/>
                <a:stretch>
                  <a:fillRect l="-379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C33123-2192-40A7-9D01-0703A5252A96}"/>
              </a:ext>
            </a:extLst>
          </p:cNvPr>
          <p:cNvSpPr txBox="1"/>
          <p:nvPr/>
        </p:nvSpPr>
        <p:spPr>
          <a:xfrm>
            <a:off x="7945128" y="4793326"/>
            <a:ext cx="240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Descriptor is normalized histogram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319347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2871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How can SIFT be made rotationally invariant?   </a:t>
                </a:r>
              </a:p>
              <a:p>
                <a:r>
                  <a:rPr lang="en-US" sz="3000" dirty="0"/>
                  <a:t>Start with the gradients on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grid   </a:t>
                </a:r>
              </a:p>
              <a:p>
                <a:r>
                  <a:rPr lang="en-US" dirty="0"/>
                  <a:t>Find the mean gradient direction    </a:t>
                </a:r>
              </a:p>
              <a:p>
                <a:r>
                  <a:rPr lang="en-US" dirty="0"/>
                  <a:t>Histogram directions are computed relative to the mean direction</a:t>
                </a:r>
              </a:p>
              <a:p>
                <a:r>
                  <a:rPr lang="en-US" dirty="0"/>
                  <a:t>General approach used with other descriptors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  <a:blipFill>
                <a:blip r:embed="rId3"/>
                <a:stretch>
                  <a:fillRect l="-2014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61" y="1291247"/>
            <a:ext cx="3258137" cy="30866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82675" y="4656954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7E76DF-9358-4F28-8512-6DFA38C9F406}"/>
              </a:ext>
            </a:extLst>
          </p:cNvPr>
          <p:cNvCxnSpPr>
            <a:cxnSpLocks/>
          </p:cNvCxnSpPr>
          <p:nvPr/>
        </p:nvCxnSpPr>
        <p:spPr>
          <a:xfrm flipV="1">
            <a:off x="9753600" y="2124075"/>
            <a:ext cx="1766888" cy="700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BRIEF Algorithm</a:t>
            </a:r>
          </a:p>
        </p:txBody>
      </p:sp>
    </p:spTree>
    <p:extLst>
      <p:ext uri="{BB962C8B-B14F-4D97-AF65-F5344CB8AC3E}">
        <p14:creationId xmlns:p14="http://schemas.microsoft.com/office/powerpoint/2010/main" val="1767447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r>
                  <a:rPr lang="en-US" dirty="0"/>
                  <a:t>BRIEF algorithm was proposed by </a:t>
                </a:r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in 2010</a:t>
                </a:r>
                <a:endParaRPr lang="en-US" dirty="0"/>
              </a:p>
              <a:p>
                <a:r>
                  <a:rPr lang="en-US" dirty="0"/>
                  <a:t>BREIF descriptors are represented by a binary mini-hash</a:t>
                </a:r>
              </a:p>
              <a:p>
                <a:pPr lvl="1"/>
                <a:r>
                  <a:rPr lang="en-US" dirty="0"/>
                  <a:t>The BRIEF descriptor is stored as a short binary number, 64, 128, 256,… </a:t>
                </a:r>
              </a:p>
              <a:p>
                <a:pPr lvl="1"/>
                <a:r>
                  <a:rPr lang="en-US" dirty="0"/>
                  <a:t>Matching BRIEF descriptors is fast – often hardware accelerated </a:t>
                </a:r>
              </a:p>
              <a:p>
                <a:pPr lvl="1"/>
                <a:r>
                  <a:rPr lang="en-US" dirty="0"/>
                  <a:t>BRIEF and decedents are ideal for searches in large image databases</a:t>
                </a:r>
              </a:p>
              <a:p>
                <a:r>
                  <a:rPr lang="en-US" dirty="0"/>
                  <a:t>In contrast, SIFT must store 128 floating point numbers </a:t>
                </a:r>
              </a:p>
              <a:p>
                <a:pPr lvl="1"/>
                <a:r>
                  <a:rPr lang="en-US" dirty="0"/>
                  <a:t>Improved versions need only store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×128</m:t>
                    </m:r>
                  </m:oMath>
                </a14:m>
                <a:r>
                  <a:rPr lang="en-US" dirty="0"/>
                  <a:t> bits per descriptor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3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3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pPr marL="0" indent="0">
                  <a:buNone/>
                </a:pPr>
                <a:r>
                  <a:rPr lang="en-US" dirty="0"/>
                  <a:t>- Steps of the BRIEF algorithm: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interest point in each image define a sample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Random sample two pixels from the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binary statistic, in the set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the statistic to the mini-hash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steps 2-4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bits of the mini-hash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possible pair of patches in two images compute the Hamming distance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Match interest points with highest similarity, small Hamming distance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2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5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is the binary mini-hash string computed?</a:t>
                </a:r>
              </a:p>
              <a:p>
                <a:r>
                  <a:rPr lang="en-US" dirty="0"/>
                  <a:t>BRIEF computes the binary values of the mini-hash by the following relationship: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n binary values are organized into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dimensional binary mini-hash: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Differences between descriptors is the Hamming distance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2"/>
                <a:stretch>
                  <a:fillRect l="-1148" t="-1846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54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rapid changes in image properties </a:t>
                </a:r>
              </a:p>
              <a:p>
                <a:r>
                  <a:rPr lang="en-US" dirty="0"/>
                  <a:t>Edges have high perpendicular gradients </a:t>
                </a:r>
              </a:p>
              <a:p>
                <a:pPr lvl="1"/>
                <a:r>
                  <a:rPr lang="en-US" dirty="0"/>
                  <a:t>Edges can have any orientation </a:t>
                </a:r>
              </a:p>
              <a:p>
                <a:pPr lvl="1"/>
                <a:r>
                  <a:rPr lang="en-US" dirty="0"/>
                  <a:t>Need detector that is not biased by direction   </a:t>
                </a:r>
              </a:p>
              <a:p>
                <a:r>
                  <a:rPr lang="en-US" dirty="0"/>
                  <a:t>Could use magnitude of gradient  </a:t>
                </a:r>
              </a:p>
              <a:p>
                <a:pPr lvl="1"/>
                <a:r>
                  <a:rPr lang="en-US" dirty="0"/>
                  <a:t>But gradient is an unstable and requires thresholding   </a:t>
                </a:r>
              </a:p>
              <a:p>
                <a:pPr lvl="1"/>
                <a:r>
                  <a:rPr lang="en-US" dirty="0"/>
                  <a:t>Sobel and Canny filters are examples  </a:t>
                </a:r>
              </a:p>
              <a:p>
                <a:r>
                  <a:rPr lang="en-US" dirty="0"/>
                  <a:t>Use second derivative or Laplacian </a:t>
                </a:r>
              </a:p>
              <a:p>
                <a:pPr lvl="1"/>
                <a:r>
                  <a:rPr lang="en-US" dirty="0"/>
                  <a:t>The zero-crossing of the Laplacian is the location of the edge  </a:t>
                </a:r>
              </a:p>
              <a:p>
                <a:pPr lvl="1"/>
                <a:r>
                  <a:rPr lang="en-US" dirty="0"/>
                  <a:t>The Laplacian of the image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3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are the pixels sampled?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Pairs of pixel locations,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in the patch are randomly sampled</a:t>
                </a:r>
              </a:p>
              <a:p>
                <a:r>
                  <a:rPr lang="en-US" dirty="0"/>
                  <a:t>The binary statistic,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computed given the pixel values,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</a:t>
                </a:r>
              </a:p>
              <a:p>
                <a:r>
                  <a:rPr lang="en-US" dirty="0"/>
                  <a:t>The binary value is added to the mini-hash vector</a:t>
                </a:r>
              </a:p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found Gaussian sampling is generally best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  <a:blipFill>
                <a:blip r:embed="rId3"/>
                <a:stretch>
                  <a:fillRect l="-1695" t="-2057" r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CB1B5E-403D-4458-8915-64CCD66A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7" y="1783159"/>
            <a:ext cx="4073158" cy="40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you find the </a:t>
                </a:r>
                <a:r>
                  <a:rPr lang="en-US" dirty="0">
                    <a:hlinkClick r:id="rId2"/>
                  </a:rPr>
                  <a:t>Hamming distance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For binary strings, Hamming distance is the XOR between the strings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XOR is often supported by CPU - very fast and massively scalable!   </a:t>
                </a:r>
              </a:p>
              <a:p>
                <a:r>
                  <a:rPr lang="en-US" dirty="0"/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1,0,1,1,0,0,1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1,1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,1,1,0,0,0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Hamming distance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3"/>
                <a:stretch>
                  <a:fillRect l="-1148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the BRIEF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show that there is diminishing improvement beyond a 256 bit (256 test) mini-hash</a:t>
                </a:r>
              </a:p>
              <a:p>
                <a:r>
                  <a:rPr lang="en-US" dirty="0"/>
                  <a:t>Computation of only 256 binary statistics,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fast per patch</a:t>
                </a:r>
              </a:p>
              <a:p>
                <a:r>
                  <a:rPr lang="en-US" dirty="0"/>
                  <a:t>The limit of correct recognition depends on the nature of the images</a:t>
                </a:r>
              </a:p>
              <a:p>
                <a:r>
                  <a:rPr lang="en-US" dirty="0"/>
                  <a:t>Wider angles between images reduce recognition with all descriptors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  <a:blipFill>
                <a:blip r:embed="rId3"/>
                <a:stretch>
                  <a:fillRect l="-2009" t="-2964" r="-223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0693BD6-4820-4D49-BC52-382E2480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8719"/>
            <a:ext cx="5832869" cy="33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Multi-Scale Interest Points</a:t>
            </a:r>
          </a:p>
        </p:txBody>
      </p:sp>
    </p:spTree>
    <p:extLst>
      <p:ext uri="{BB962C8B-B14F-4D97-AF65-F5344CB8AC3E}">
        <p14:creationId xmlns:p14="http://schemas.microsoft.com/office/powerpoint/2010/main" val="15457072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Can use a variety of interest point descriptor algorithms  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using Laplacian or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  <a:blipFill>
                <a:blip r:embed="rId2"/>
                <a:stretch>
                  <a:fillRect l="-1043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  <a:r>
                  <a:rPr lang="en-US" dirty="0"/>
                  <a:t>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Gaussian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Both kernels are rotationally invariant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  <a:blipFill>
                <a:blip r:embed="rId3"/>
                <a:stretch>
                  <a:fillRect l="-155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FE9770-6AC9-4EB9-B76D-11DF362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76" y="2352938"/>
            <a:ext cx="3676969" cy="29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8EA4B9-1573-431F-97DF-2F529CE3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858678"/>
            <a:ext cx="10743802" cy="312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0DD648F-917D-4B98-B750-8668D285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752868"/>
            <a:ext cx="10060366" cy="35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8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How decomposition of gradients is used for general interest point detection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338013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hlinkClick r:id="rId2"/>
                  </a:rPr>
                  <a:t>Sobel filter </a:t>
                </a:r>
                <a:r>
                  <a:rPr lang="en-US" dirty="0"/>
                  <a:t>is an early attempt at using an approximately isotropic gradient estimate    </a:t>
                </a:r>
              </a:p>
              <a:p>
                <a:r>
                  <a:rPr lang="en-US" dirty="0"/>
                  <a:t>Uses a pair of operators to compute gradient components of image array,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 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Magnitude of the gradient is then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870" t="-2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97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</a:t>
            </a:r>
            <a:r>
              <a:rPr lang="en-US" sz="4000">
                <a:latin typeface="+mn-lt"/>
              </a:rPr>
              <a:t>Sobel Filter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For computational efficiency we can reformulate the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2951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22816</TotalTime>
  <Words>3766</Words>
  <Application>Microsoft Office PowerPoint</Application>
  <PresentationFormat>Widescreen</PresentationFormat>
  <Paragraphs>562</Paragraphs>
  <Slides>78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Segoe UI Light</vt:lpstr>
      <vt:lpstr>Symbol</vt:lpstr>
      <vt:lpstr>Times New Roman</vt:lpstr>
      <vt:lpstr>Office Theme</vt:lpstr>
      <vt:lpstr>Equation</vt:lpstr>
      <vt:lpstr>CSCI E-25 Computer Vision</vt:lpstr>
      <vt:lpstr>Feature Extraction  </vt:lpstr>
      <vt:lpstr>Feature Extraction  </vt:lpstr>
      <vt:lpstr>Feature Extraction  </vt:lpstr>
      <vt:lpstr>Feature Extraction  </vt:lpstr>
      <vt:lpstr>PowerPoint Presentation</vt:lpstr>
      <vt:lpstr>Finding Edges</vt:lpstr>
      <vt:lpstr>Finding Edges with Sobel Filter</vt:lpstr>
      <vt:lpstr>Finding Edges with Sobel Filter</vt:lpstr>
      <vt:lpstr>Finding Edges with Sobel Filter</vt:lpstr>
      <vt:lpstr>PowerPoint Presentation</vt:lpstr>
      <vt:lpstr>Finding Edges with Canny Filter</vt:lpstr>
      <vt:lpstr>Finding Edges with Canny Filter</vt:lpstr>
      <vt:lpstr>PowerPoint Presentation</vt:lpstr>
      <vt:lpstr>Finding Edges</vt:lpstr>
      <vt:lpstr>Finding Edges</vt:lpstr>
      <vt:lpstr>Finding Edges</vt:lpstr>
      <vt:lpstr>Finding Edges</vt:lpstr>
      <vt:lpstr>PowerPoint Presentation</vt:lpstr>
      <vt:lpstr>Why Enhance Edges?  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PowerPoint Presentation</vt:lpstr>
      <vt:lpstr>Gradients and Features</vt:lpstr>
      <vt:lpstr>Gradients and Features</vt:lpstr>
      <vt:lpstr>Gradients and Features</vt:lpstr>
      <vt:lpstr>Gradients and Features</vt:lpstr>
      <vt:lpstr>PowerPoint Presentation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PowerPoint Presentation</vt:lpstr>
      <vt:lpstr>The SIFT Algorithm</vt:lpstr>
      <vt:lpstr>The SIFT Algorithm</vt:lpstr>
      <vt:lpstr>The SIFT Algorithm</vt:lpstr>
      <vt:lpstr>PowerPoint Presentation</vt:lpstr>
      <vt:lpstr>The BRIEF Algorithm</vt:lpstr>
      <vt:lpstr>The BRIEF Algorithm</vt:lpstr>
      <vt:lpstr>The BRIEF Algorithm</vt:lpstr>
      <vt:lpstr>The BRIEF Algorithm</vt:lpstr>
      <vt:lpstr>The BRIEF Algorithm</vt:lpstr>
      <vt:lpstr>The BRIEF Algorithm</vt:lpstr>
      <vt:lpstr>PowerPoint Presentation</vt:lpstr>
      <vt:lpstr>Multi-Scale Feature Identification</vt:lpstr>
      <vt:lpstr>Multi-Scale Feature Identification</vt:lpstr>
      <vt:lpstr>Multi-Scale Feature Identification</vt:lpstr>
      <vt:lpstr>Multi-Scale Feature Identification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362</cp:revision>
  <dcterms:created xsi:type="dcterms:W3CDTF">2021-10-12T19:07:13Z</dcterms:created>
  <dcterms:modified xsi:type="dcterms:W3CDTF">2023-12-30T23:01:49Z</dcterms:modified>
</cp:coreProperties>
</file>